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Amatic SC"/>
      <p:regular r:id="rId35"/>
      <p:bold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8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7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AmaticSC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36" Type="http://schemas.openxmlformats.org/officeDocument/2006/relationships/font" Target="fonts/AmaticSC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87325fdd1c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187325fdd1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187325fdd1c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187325fdd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87325fdd1c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87325fdd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87325fdd1c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187325fdd1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187325fdd1c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187325fdd1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87325fdd1c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187325fdd1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87325fdd1c_1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187325fdd1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18a6d68530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18a6d6853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18a6d685300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18a6d68530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8a6d685300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18a6d68530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8a6d685300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18a6d6853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187325fdd1c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187325fdd1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187325fdd1c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187325fdd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187325fdd1c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187325fdd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187325fdd1c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187325fdd1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187325fdd1c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187325fdd1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187325fdd1c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187325fdd1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187325fdd1c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187325fdd1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187325fdd1c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187325fdd1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18a6d685300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18a6d68530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1874799cdaf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1874799cd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18a6d685126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18a6d6851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874799cdaf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874799cd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874799cdaf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1874799cd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87325fdd1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187325fd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187325fdd1c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187325fdd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1874799cdaf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1874799cda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4" name="Google Shape;1774;p1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_1">
    <p:bg>
      <p:bgPr>
        <a:solidFill>
          <a:schemeClr val="accent1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1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rect b="b" l="l" r="r" t="t"/>
            <a:pathLst>
              <a:path extrusionOk="0" h="33669" w="21212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rect b="b" l="l" r="r" t="t"/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rect b="b" l="l" r="r" t="t"/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rect b="b" l="l" r="r" t="t"/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rect b="b" l="l" r="r" t="t"/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rect b="b" l="l" r="r" t="t"/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rect b="b" l="l" r="r" t="t"/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rect b="b" l="l" r="r" t="t"/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rect b="b" l="l" r="r" t="t"/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rect b="b" l="l" r="r" t="t"/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rect b="b" l="l" r="r" t="t"/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rect b="b" l="l" r="r" t="t"/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rect b="b" l="l" r="r" t="t"/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rect b="b" l="l" r="r" t="t"/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rect b="b" l="l" r="r" t="t"/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rect b="b" l="l" r="r" t="t"/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rect b="b" l="l" r="r" t="t"/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rect b="b" l="l" r="r" t="t"/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rect b="b" l="l" r="r" t="t"/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rect b="b" l="l" r="r" t="t"/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rect b="b" l="l" r="r" t="t"/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rect b="b" l="l" r="r" t="t"/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rect b="b" l="l" r="r" t="t"/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rect b="b" l="l" r="r" t="t"/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rect b="b" l="l" r="r" t="t"/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rect b="b" l="l" r="r" t="t"/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rect b="b" l="l" r="r" t="t"/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rect b="b" l="l" r="r" t="t"/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rect b="b" l="l" r="r" t="t"/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rect b="b" l="l" r="r" t="t"/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rect b="b" l="l" r="r" t="t"/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rect b="b" l="l" r="r" t="t"/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rect b="b" l="l" r="r" t="t"/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rect b="b" l="l" r="r" t="t"/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rect b="b" l="l" r="r" t="t"/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rect b="b" l="l" r="r" t="t"/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rect b="b" l="l" r="r" t="t"/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rect b="b" l="l" r="r" t="t"/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rect b="b" l="l" r="r" t="t"/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rect b="b" l="l" r="r" t="t"/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rect b="b" l="l" r="r" t="t"/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rect b="b" l="l" r="r" t="t"/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rect b="b" l="l" r="r" t="t"/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rect b="b" l="l" r="r" t="t"/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rect b="b" l="l" r="r" t="t"/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rect b="b" l="l" r="r" t="t"/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rect b="b" l="l" r="r" t="t"/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rect b="b" l="l" r="r" t="t"/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rect b="b" l="l" r="r" t="t"/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rect b="b" l="l" r="r" t="t"/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rect b="b" l="l" r="r" t="t"/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rect b="b" l="l" r="r" t="t"/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rect b="b" l="l" r="r" t="t"/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rect b="b" l="l" r="r" t="t"/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rect b="b" l="l" r="r" t="t"/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rect b="b" l="l" r="r" t="t"/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rect b="b" l="l" r="r" t="t"/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rect b="b" l="l" r="r" t="t"/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rect b="b" l="l" r="r" t="t"/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rect b="b" l="l" r="r" t="t"/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rect b="b" l="l" r="r" t="t"/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rect b="b" l="l" r="r" t="t"/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rect b="b" l="l" r="r" t="t"/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rect b="b" l="l" r="r" t="t"/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rect b="b" l="l" r="r" t="t"/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rect b="b" l="l" r="r" t="t"/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rect b="b" l="l" r="r" t="t"/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rect b="b" l="l" r="r" t="t"/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rect b="b" l="l" r="r" t="t"/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rect b="b" l="l" r="r" t="t"/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rect b="b" l="l" r="r" t="t"/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rect b="b" l="l" r="r" t="t"/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rect b="b" l="l" r="r" t="t"/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rect b="b" l="l" r="r" t="t"/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rect b="b" l="l" r="r" t="t"/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rect b="b" l="l" r="r" t="t"/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rect b="b" l="l" r="r" t="t"/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rect b="b" l="l" r="r" t="t"/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rect b="b" l="l" r="r" t="t"/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rect b="b" l="l" r="r" t="t"/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rect b="b" l="l" r="r" t="t"/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rect b="b" l="l" r="r" t="t"/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rect b="b" l="l" r="r" t="t"/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rect b="b" l="l" r="r" t="t"/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rect b="b" l="l" r="r" t="t"/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rect b="b" l="l" r="r" t="t"/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rect b="b" l="l" r="r" t="t"/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rect b="b" l="l" r="r" t="t"/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rect b="b" l="l" r="r" t="t"/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rect b="b" l="l" r="r" t="t"/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rect b="b" l="l" r="r" t="t"/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rect b="b" l="l" r="r" t="t"/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rect b="b" l="l" r="r" t="t"/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rect b="b" l="l" r="r" t="t"/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rect b="b" l="l" r="r" t="t"/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rect b="b" l="l" r="r" t="t"/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rect b="b" l="l" r="r" t="t"/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rect b="b" l="l" r="r" t="t"/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rect b="b" l="l" r="r" t="t"/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rect b="b" l="l" r="r" t="t"/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rect b="b" l="l" r="r" t="t"/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rect b="b" l="l" r="r" t="t"/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rect b="b" l="l" r="r" t="t"/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rect b="b" l="l" r="r" t="t"/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rect b="b" l="l" r="r" t="t"/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rect b="b" l="l" r="r" t="t"/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rect b="b" l="l" r="r" t="t"/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rect b="b" l="l" r="r" t="t"/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rect b="b" l="l" r="r" t="t"/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rect b="b" l="l" r="r" t="t"/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rect b="b" l="l" r="r" t="t"/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rect b="b" l="l" r="r" t="t"/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rect b="b" l="l" r="r" t="t"/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rect b="b" l="l" r="r" t="t"/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rect b="b" l="l" r="r" t="t"/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rect b="b" l="l" r="r" t="t"/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rect b="b" l="l" r="r" t="t"/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rect b="b" l="l" r="r" t="t"/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rect b="b" l="l" r="r" t="t"/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rect b="b" l="l" r="r" t="t"/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rect b="b" l="l" r="r" t="t"/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rect b="b" l="l" r="r" t="t"/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rect b="b" l="l" r="r" t="t"/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rect b="b" l="l" r="r" t="t"/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rect b="b" l="l" r="r" t="t"/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rect b="b" l="l" r="r" t="t"/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rect b="b" l="l" r="r" t="t"/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rect b="b" l="l" r="r" t="t"/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rect b="b" l="l" r="r" t="t"/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rect b="b" l="l" r="r" t="t"/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rect b="b" l="l" r="r" t="t"/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rect b="b" l="l" r="r" t="t"/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rect b="b" l="l" r="r" t="t"/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rect b="b" l="l" r="r" t="t"/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rect b="b" l="l" r="r" t="t"/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rect b="b" l="l" r="r" t="t"/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rect b="b" l="l" r="r" t="t"/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rect b="b" l="l" r="r" t="t"/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rect b="b" l="l" r="r" t="t"/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rect b="b" l="l" r="r" t="t"/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rect b="b" l="l" r="r" t="t"/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rect b="b" l="l" r="r" t="t"/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rect b="b" l="l" r="r" t="t"/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rect b="b" l="l" r="r" t="t"/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rect b="b" l="l" r="r" t="t"/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rect b="b" l="l" r="r" t="t"/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rect b="b" l="l" r="r" t="t"/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rect b="b" l="l" r="r" t="t"/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rect b="b" l="l" r="r" t="t"/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rect b="b" l="l" r="r" t="t"/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rect b="b" l="l" r="r" t="t"/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rect b="b" l="l" r="r" t="t"/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rect b="b" l="l" r="r" t="t"/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rect b="b" l="l" r="r" t="t"/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rect b="b" l="l" r="r" t="t"/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rect b="b" l="l" r="r" t="t"/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rect b="b" l="l" r="r" t="t"/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rect b="b" l="l" r="r" t="t"/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rect b="b" l="l" r="r" t="t"/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rect b="b" l="l" r="r" t="t"/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rect b="b" l="l" r="r" t="t"/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rect b="b" l="l" r="r" t="t"/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rect b="b" l="l" r="r" t="t"/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rect b="b" l="l" r="r" t="t"/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rect b="b" l="l" r="r" t="t"/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rect b="b" l="l" r="r" t="t"/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rect b="b" l="l" r="r" t="t"/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rect b="b" l="l" r="r" t="t"/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rect b="b" l="l" r="r" t="t"/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rect b="b" l="l" r="r" t="t"/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rect b="b" l="l" r="r" t="t"/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rect b="b" l="l" r="r" t="t"/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rect b="b" l="l" r="r" t="t"/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rect b="b" l="l" r="r" t="t"/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rect b="b" l="l" r="r" t="t"/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3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9" name="Google Shape;479;p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✖"/>
              <a:defRPr i="1" sz="2000">
                <a:solidFill>
                  <a:schemeClr val="accent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 sz="2000">
                <a:solidFill>
                  <a:schemeClr val="accent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>
                <a:solidFill>
                  <a:schemeClr val="accent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0" name="Google Shape;870;p5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1" name="Google Shape;871;p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58" name="Google Shape;1058;p6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9" name="Google Shape;1059;p6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60" name="Google Shape;1060;p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47" name="Google Shape;1247;p7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8" name="Google Shape;1248;p7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9" name="Google Shape;1249;p7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0" name="Google Shape;1250;p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7" name="Google Shape;1437;p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9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1550" name="Google Shape;1550;p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pccomponentes.com/" TargetMode="External"/><Relationship Id="rId4" Type="http://schemas.openxmlformats.org/officeDocument/2006/relationships/hyperlink" Target="https://www.amazon.es/" TargetMode="External"/><Relationship Id="rId5" Type="http://schemas.openxmlformats.org/officeDocument/2006/relationships/hyperlink" Target="https://es.wikipedia.org/wiki/Wikipedia:Portad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/>
          <p:nvPr>
            <p:ph type="ctrTitle"/>
          </p:nvPr>
        </p:nvSpPr>
        <p:spPr>
          <a:xfrm>
            <a:off x="-25" y="1820375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PERIFÉRICOS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6" name="Google Shape;1956;p22"/>
          <p:cNvSpPr txBox="1"/>
          <p:nvPr/>
        </p:nvSpPr>
        <p:spPr>
          <a:xfrm>
            <a:off x="0" y="514325"/>
            <a:ext cx="918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MONITORES DE ALTA DEFINICIÓN</a:t>
            </a:r>
            <a:endParaRPr sz="2500"/>
          </a:p>
        </p:txBody>
      </p:sp>
      <p:sp>
        <p:nvSpPr>
          <p:cNvPr id="1957" name="Google Shape;1957;p22"/>
          <p:cNvSpPr txBox="1"/>
          <p:nvPr/>
        </p:nvSpPr>
        <p:spPr>
          <a:xfrm>
            <a:off x="514325" y="1496975"/>
            <a:ext cx="2970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Los monitores actuales han dejado atrás los conectores tipo VGA o DVI, y ahora existen una nueva serie de conectores de alta definición que hacen que exista una gran calidad de imagen y una transferencia de datos mucho más rápida.</a:t>
            </a:r>
            <a:endParaRPr sz="1600"/>
          </a:p>
        </p:txBody>
      </p:sp>
      <p:pic>
        <p:nvPicPr>
          <p:cNvPr id="1958" name="Google Shape;19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600" y="1696750"/>
            <a:ext cx="3164100" cy="21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4" name="Google Shape;1964;p23"/>
          <p:cNvSpPr txBox="1"/>
          <p:nvPr/>
        </p:nvSpPr>
        <p:spPr>
          <a:xfrm>
            <a:off x="1573750" y="591125"/>
            <a:ext cx="620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Tipos de conectores actuales en monitores</a:t>
            </a:r>
            <a:endParaRPr sz="2100"/>
          </a:p>
        </p:txBody>
      </p:sp>
      <p:sp>
        <p:nvSpPr>
          <p:cNvPr id="1965" name="Google Shape;1965;p23"/>
          <p:cNvSpPr txBox="1"/>
          <p:nvPr/>
        </p:nvSpPr>
        <p:spPr>
          <a:xfrm>
            <a:off x="529725" y="1842450"/>
            <a:ext cx="442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Actualmente un monitor de última generación trae por defecto los siguientes conectores: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  conector display 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 o 2 conectores de HDMI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 salida de audio jack 3.5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 USB 2.0 o 3.0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-Conector para alimentar y encender el monitor.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6" name="Google Shape;19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200" y="1735050"/>
            <a:ext cx="3887475" cy="298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2" name="Google Shape;1972;p24"/>
          <p:cNvSpPr txBox="1"/>
          <p:nvPr/>
        </p:nvSpPr>
        <p:spPr>
          <a:xfrm>
            <a:off x="2249825" y="1606675"/>
            <a:ext cx="451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3</a:t>
            </a:r>
            <a:r>
              <a:rPr b="1" lang="en" sz="3000">
                <a:solidFill>
                  <a:schemeClr val="dk1"/>
                </a:solidFill>
              </a:rPr>
              <a:t>-INFORMACIÓN SOBRE IMPRESORAS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25"/>
          <p:cNvSpPr txBox="1"/>
          <p:nvPr>
            <p:ph idx="4294967295" type="subTitle"/>
          </p:nvPr>
        </p:nvSpPr>
        <p:spPr>
          <a:xfrm>
            <a:off x="0" y="452125"/>
            <a:ext cx="91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Impresora de tipo láser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25"/>
          <p:cNvSpPr txBox="1"/>
          <p:nvPr>
            <p:ph idx="4294967295" type="body"/>
          </p:nvPr>
        </p:nvSpPr>
        <p:spPr>
          <a:xfrm>
            <a:off x="793825" y="2029550"/>
            <a:ext cx="26808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Las impresoras de tecnología láser son las máquinas que imprimen con polvo de tóner en vez de con cartuchos de tinta.</a:t>
            </a:r>
            <a:endParaRPr sz="185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2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0" name="Google Shape;19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200" y="1735963"/>
            <a:ext cx="5050149" cy="2644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26"/>
          <p:cNvSpPr txBox="1"/>
          <p:nvPr>
            <p:ph idx="4294967295" type="body"/>
          </p:nvPr>
        </p:nvSpPr>
        <p:spPr>
          <a:xfrm>
            <a:off x="20100" y="-97625"/>
            <a:ext cx="9103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  Existen multitud de gamas, entre ellas tenemos:</a:t>
            </a:r>
            <a:endParaRPr sz="185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7" name="Google Shape;1987;p26"/>
          <p:cNvSpPr txBox="1"/>
          <p:nvPr/>
        </p:nvSpPr>
        <p:spPr>
          <a:xfrm>
            <a:off x="40150" y="975625"/>
            <a:ext cx="91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Gama baja:</a:t>
            </a:r>
            <a:endParaRPr sz="2000"/>
          </a:p>
        </p:txBody>
      </p:sp>
      <p:sp>
        <p:nvSpPr>
          <p:cNvPr id="1988" name="Google Shape;1988;p26"/>
          <p:cNvSpPr txBox="1"/>
          <p:nvPr/>
        </p:nvSpPr>
        <p:spPr>
          <a:xfrm>
            <a:off x="711563" y="1934850"/>
            <a:ext cx="269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HP LaserJet Pro M15a W2G50A</a:t>
            </a:r>
            <a:endParaRPr sz="1200"/>
          </a:p>
        </p:txBody>
      </p:sp>
      <p:pic>
        <p:nvPicPr>
          <p:cNvPr id="1989" name="Google Shape;19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75" y="2386325"/>
            <a:ext cx="3086675" cy="22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26"/>
          <p:cNvSpPr txBox="1"/>
          <p:nvPr/>
        </p:nvSpPr>
        <p:spPr>
          <a:xfrm>
            <a:off x="5555988" y="1934875"/>
            <a:ext cx="269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r>
              <a:rPr lang="en" sz="1200"/>
              <a:t>Brother mfcl2710dw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991" name="Google Shape;19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312" y="2386325"/>
            <a:ext cx="2349726" cy="2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2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7" name="Google Shape;1997;p27"/>
          <p:cNvSpPr txBox="1"/>
          <p:nvPr/>
        </p:nvSpPr>
        <p:spPr>
          <a:xfrm>
            <a:off x="40150" y="975625"/>
            <a:ext cx="91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Gama media:</a:t>
            </a:r>
            <a:endParaRPr sz="2000"/>
          </a:p>
        </p:txBody>
      </p:sp>
      <p:sp>
        <p:nvSpPr>
          <p:cNvPr id="1998" name="Google Shape;1998;p27"/>
          <p:cNvSpPr txBox="1"/>
          <p:nvPr/>
        </p:nvSpPr>
        <p:spPr>
          <a:xfrm>
            <a:off x="953438" y="1991300"/>
            <a:ext cx="269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r>
              <a:rPr lang="en" sz="1200"/>
              <a:t>HP LaserJet Pro M255dw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99" name="Google Shape;1999;p27"/>
          <p:cNvSpPr txBox="1"/>
          <p:nvPr/>
        </p:nvSpPr>
        <p:spPr>
          <a:xfrm>
            <a:off x="5556000" y="1934875"/>
            <a:ext cx="2693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Xerox </a:t>
            </a:r>
            <a:r>
              <a:rPr lang="en" sz="1200">
                <a:solidFill>
                  <a:srgbClr val="0F1111"/>
                </a:solidFill>
              </a:rPr>
              <a:t>B305V_DNI</a:t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00" name="Google Shape;20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00" y="2545400"/>
            <a:ext cx="3033465" cy="22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202" y="2545400"/>
            <a:ext cx="2256725" cy="21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7" name="Google Shape;2007;p28"/>
          <p:cNvSpPr txBox="1"/>
          <p:nvPr/>
        </p:nvSpPr>
        <p:spPr>
          <a:xfrm>
            <a:off x="40150" y="975625"/>
            <a:ext cx="91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Gama alta:</a:t>
            </a:r>
            <a:endParaRPr sz="2000"/>
          </a:p>
        </p:txBody>
      </p:sp>
      <p:sp>
        <p:nvSpPr>
          <p:cNvPr id="2008" name="Google Shape;2008;p28"/>
          <p:cNvSpPr txBox="1"/>
          <p:nvPr/>
        </p:nvSpPr>
        <p:spPr>
          <a:xfrm>
            <a:off x="1098550" y="2055775"/>
            <a:ext cx="2693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1"/>
                </a:solidFill>
              </a:rPr>
              <a:t>Canon MF543x</a:t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09" name="Google Shape;2009;p28"/>
          <p:cNvSpPr txBox="1"/>
          <p:nvPr/>
        </p:nvSpPr>
        <p:spPr>
          <a:xfrm>
            <a:off x="5620500" y="1963375"/>
            <a:ext cx="26937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Brother MFC-L3770CDW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10" name="Google Shape;20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50" y="2714575"/>
            <a:ext cx="2276524" cy="227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50" y="2566000"/>
            <a:ext cx="2239675" cy="22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9"/>
          <p:cNvSpPr txBox="1"/>
          <p:nvPr>
            <p:ph idx="4294967295" type="subTitle"/>
          </p:nvPr>
        </p:nvSpPr>
        <p:spPr>
          <a:xfrm>
            <a:off x="-300" y="452125"/>
            <a:ext cx="91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Impresora de chorro de tinta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29"/>
          <p:cNvSpPr txBox="1"/>
          <p:nvPr>
            <p:ph idx="4294967295" type="body"/>
          </p:nvPr>
        </p:nvSpPr>
        <p:spPr>
          <a:xfrm>
            <a:off x="793825" y="2029550"/>
            <a:ext cx="2680800" cy="23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Una impresora chorro de tinta es cualquier impresora que lanza pequeñas gotas de tinta sobre el papel para crear una imagen.</a:t>
            </a:r>
            <a:endParaRPr sz="265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2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9" name="Google Shape;20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900" y="1977750"/>
            <a:ext cx="3957580" cy="29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30"/>
          <p:cNvSpPr txBox="1"/>
          <p:nvPr>
            <p:ph idx="4294967295" type="body"/>
          </p:nvPr>
        </p:nvSpPr>
        <p:spPr>
          <a:xfrm>
            <a:off x="20100" y="-97625"/>
            <a:ext cx="9103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  Existen multitud de gamas, entre ellas tenemos:</a:t>
            </a:r>
            <a:endParaRPr sz="185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3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6" name="Google Shape;2026;p30"/>
          <p:cNvSpPr txBox="1"/>
          <p:nvPr/>
        </p:nvSpPr>
        <p:spPr>
          <a:xfrm>
            <a:off x="40150" y="975625"/>
            <a:ext cx="91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Gama baja:</a:t>
            </a:r>
            <a:endParaRPr sz="2000"/>
          </a:p>
        </p:txBody>
      </p:sp>
      <p:sp>
        <p:nvSpPr>
          <p:cNvPr id="2027" name="Google Shape;2027;p30"/>
          <p:cNvSpPr txBox="1"/>
          <p:nvPr/>
        </p:nvSpPr>
        <p:spPr>
          <a:xfrm>
            <a:off x="822588" y="1850275"/>
            <a:ext cx="269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r>
              <a:rPr lang="en" sz="2300">
                <a:solidFill>
                  <a:srgbClr val="0F1111"/>
                </a:solidFill>
              </a:rPr>
              <a:t> </a:t>
            </a:r>
            <a:r>
              <a:rPr lang="en" sz="1200">
                <a:solidFill>
                  <a:srgbClr val="0F1111"/>
                </a:solidFill>
              </a:rPr>
              <a:t>Canon PIXMA TS3350</a:t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28" name="Google Shape;2028;p30"/>
          <p:cNvSpPr txBox="1"/>
          <p:nvPr/>
        </p:nvSpPr>
        <p:spPr>
          <a:xfrm>
            <a:off x="5555988" y="1934875"/>
            <a:ext cx="26937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1"/>
                </a:solidFill>
              </a:rPr>
              <a:t>HP DeskJet 4120e 26Q90B </a:t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29" name="Google Shape;20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25" y="2573575"/>
            <a:ext cx="2265124" cy="226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999" y="2573575"/>
            <a:ext cx="2265126" cy="226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3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6" name="Google Shape;2036;p31"/>
          <p:cNvSpPr txBox="1"/>
          <p:nvPr/>
        </p:nvSpPr>
        <p:spPr>
          <a:xfrm>
            <a:off x="40150" y="975625"/>
            <a:ext cx="91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Gama media:</a:t>
            </a:r>
            <a:endParaRPr sz="2000"/>
          </a:p>
        </p:txBody>
      </p:sp>
      <p:sp>
        <p:nvSpPr>
          <p:cNvPr id="2037" name="Google Shape;2037;p31"/>
          <p:cNvSpPr txBox="1"/>
          <p:nvPr/>
        </p:nvSpPr>
        <p:spPr>
          <a:xfrm>
            <a:off x="953438" y="1991300"/>
            <a:ext cx="2693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1"/>
                </a:solidFill>
              </a:rPr>
              <a:t>HP OfficeJet Pro 9010 3UK83B</a:t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8" name="Google Shape;2038;p31"/>
          <p:cNvSpPr txBox="1"/>
          <p:nvPr/>
        </p:nvSpPr>
        <p:spPr>
          <a:xfrm>
            <a:off x="5556000" y="1934875"/>
            <a:ext cx="26937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1"/>
                </a:solidFill>
              </a:rPr>
              <a:t>Epson EcoTank ET-3850</a:t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39" name="Google Shape;20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25" y="2544675"/>
            <a:ext cx="3467852" cy="21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175" y="2505125"/>
            <a:ext cx="3023600" cy="22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ÍNDICE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4"/>
          <p:cNvSpPr txBox="1"/>
          <p:nvPr/>
        </p:nvSpPr>
        <p:spPr>
          <a:xfrm>
            <a:off x="3141575" y="1495550"/>
            <a:ext cx="3008400" cy="26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55D4B"/>
                </a:solidFill>
              </a:rPr>
              <a:t>1- USB 3.0, USB 3.1, USB 4.0</a:t>
            </a:r>
            <a:endParaRPr b="1" sz="1200">
              <a:solidFill>
                <a:srgbClr val="F55D4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55D4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55D4B"/>
                </a:solidFill>
              </a:rPr>
              <a:t>2- Características de los conectores: HDMI, Display Port y monitores de alta definición</a:t>
            </a:r>
            <a:endParaRPr b="1" sz="1200">
              <a:solidFill>
                <a:srgbClr val="F55D4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55D4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55D4B"/>
                </a:solidFill>
              </a:rPr>
              <a:t>3- Información sobre impresoras</a:t>
            </a:r>
            <a:endParaRPr b="1" sz="1200">
              <a:solidFill>
                <a:srgbClr val="F55D4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55D4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55D4B"/>
                </a:solidFill>
              </a:rPr>
              <a:t>4-Características y precios de escáneres y monitores</a:t>
            </a:r>
            <a:endParaRPr b="1" sz="1200">
              <a:solidFill>
                <a:srgbClr val="F55D4B"/>
              </a:solidFill>
            </a:endParaRPr>
          </a:p>
        </p:txBody>
      </p:sp>
      <p:sp>
        <p:nvSpPr>
          <p:cNvPr id="1898" name="Google Shape;1898;p1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6" name="Google Shape;2046;p32"/>
          <p:cNvSpPr txBox="1"/>
          <p:nvPr/>
        </p:nvSpPr>
        <p:spPr>
          <a:xfrm>
            <a:off x="40150" y="975625"/>
            <a:ext cx="91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Gama alta:</a:t>
            </a:r>
            <a:endParaRPr sz="2000"/>
          </a:p>
        </p:txBody>
      </p:sp>
      <p:sp>
        <p:nvSpPr>
          <p:cNvPr id="2047" name="Google Shape;2047;p32"/>
          <p:cNvSpPr txBox="1"/>
          <p:nvPr/>
        </p:nvSpPr>
        <p:spPr>
          <a:xfrm>
            <a:off x="1098550" y="2055775"/>
            <a:ext cx="26937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1"/>
                </a:solidFill>
              </a:rPr>
              <a:t>ECOTANK ET-8550 MFP</a:t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48" name="Google Shape;2048;p32"/>
          <p:cNvSpPr txBox="1"/>
          <p:nvPr/>
        </p:nvSpPr>
        <p:spPr>
          <a:xfrm>
            <a:off x="5620500" y="1963375"/>
            <a:ext cx="26937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1"/>
                </a:solidFill>
              </a:rPr>
              <a:t>EcoTank ET-5170</a:t>
            </a:r>
            <a:endParaRPr sz="1200">
              <a:solidFill>
                <a:srgbClr val="0F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49" name="Google Shape;20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50" y="2806975"/>
            <a:ext cx="3076876" cy="13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000" y="2641725"/>
            <a:ext cx="2366781" cy="17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6" name="Google Shape;2056;p33"/>
          <p:cNvSpPr txBox="1"/>
          <p:nvPr/>
        </p:nvSpPr>
        <p:spPr>
          <a:xfrm>
            <a:off x="3454550" y="276375"/>
            <a:ext cx="449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ESCANERS</a:t>
            </a:r>
            <a:endParaRPr b="1" sz="2500"/>
          </a:p>
        </p:txBody>
      </p:sp>
      <p:pic>
        <p:nvPicPr>
          <p:cNvPr id="2057" name="Google Shape;20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649" y="1911825"/>
            <a:ext cx="2766776" cy="18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33"/>
          <p:cNvSpPr txBox="1"/>
          <p:nvPr/>
        </p:nvSpPr>
        <p:spPr>
          <a:xfrm>
            <a:off x="199825" y="1911825"/>
            <a:ext cx="41607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/>
              <a:t>Un escáner de ordenador es un periférico que se utiliza para "copiar", mediante el uso de la luz, imágenes impresas o documentos a formato digital. El escáner nace en 1984 cuando Microtek crea el MS-200, el primer escáner blanco y negro que tenía una resolución de 200dpi</a:t>
            </a:r>
            <a:r>
              <a:rPr lang="en" sz="1050">
                <a:highlight>
                  <a:srgbClr val="FFFFFF"/>
                </a:highlight>
              </a:rPr>
              <a:t>.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3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4" name="Google Shape;2064;p34"/>
          <p:cNvSpPr txBox="1"/>
          <p:nvPr/>
        </p:nvSpPr>
        <p:spPr>
          <a:xfrm>
            <a:off x="2871150" y="667875"/>
            <a:ext cx="420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ESCANER GAMA BAJA</a:t>
            </a:r>
            <a:endParaRPr b="1" sz="2300"/>
          </a:p>
        </p:txBody>
      </p:sp>
      <p:pic>
        <p:nvPicPr>
          <p:cNvPr id="2065" name="Google Shape;20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900" y="1648475"/>
            <a:ext cx="3907675" cy="24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34"/>
          <p:cNvSpPr txBox="1"/>
          <p:nvPr/>
        </p:nvSpPr>
        <p:spPr>
          <a:xfrm>
            <a:off x="3462275" y="4490975"/>
            <a:ext cx="3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CanoScan LiDE 300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2" name="Google Shape;2072;p35"/>
          <p:cNvSpPr txBox="1"/>
          <p:nvPr/>
        </p:nvSpPr>
        <p:spPr>
          <a:xfrm>
            <a:off x="2970950" y="552750"/>
            <a:ext cx="370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ESCANER GAMA MEDIA</a:t>
            </a:r>
            <a:endParaRPr b="1" sz="2100"/>
          </a:p>
        </p:txBody>
      </p:sp>
      <p:pic>
        <p:nvPicPr>
          <p:cNvPr id="2073" name="Google Shape;20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600" y="1612250"/>
            <a:ext cx="2531250" cy="27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35"/>
          <p:cNvSpPr txBox="1"/>
          <p:nvPr/>
        </p:nvSpPr>
        <p:spPr>
          <a:xfrm>
            <a:off x="3909650" y="4489800"/>
            <a:ext cx="38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1"/>
                </a:solidFill>
              </a:rPr>
              <a:t>ScanSnap IX 1300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0" name="Google Shape;2080;p36"/>
          <p:cNvSpPr txBox="1"/>
          <p:nvPr/>
        </p:nvSpPr>
        <p:spPr>
          <a:xfrm>
            <a:off x="2740625" y="660225"/>
            <a:ext cx="379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ESCANER GAMA ALTA</a:t>
            </a:r>
            <a:endParaRPr b="1" sz="2300"/>
          </a:p>
        </p:txBody>
      </p:sp>
      <p:pic>
        <p:nvPicPr>
          <p:cNvPr id="2081" name="Google Shape;20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275" y="1420225"/>
            <a:ext cx="2242775" cy="21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36"/>
          <p:cNvSpPr txBox="1"/>
          <p:nvPr/>
        </p:nvSpPr>
        <p:spPr>
          <a:xfrm>
            <a:off x="3807725" y="3799775"/>
            <a:ext cx="29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CZUR ET24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3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8" name="Google Shape;2088;p37"/>
          <p:cNvSpPr txBox="1"/>
          <p:nvPr/>
        </p:nvSpPr>
        <p:spPr>
          <a:xfrm>
            <a:off x="3316400" y="621825"/>
            <a:ext cx="497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MONITORES</a:t>
            </a:r>
            <a:endParaRPr b="1" sz="2300"/>
          </a:p>
        </p:txBody>
      </p:sp>
      <p:sp>
        <p:nvSpPr>
          <p:cNvPr id="2089" name="Google Shape;2089;p37"/>
          <p:cNvSpPr txBox="1"/>
          <p:nvPr/>
        </p:nvSpPr>
        <p:spPr>
          <a:xfrm>
            <a:off x="698575" y="1773350"/>
            <a:ext cx="3554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Los monitores a día de hoy son indispensables para nuestro día a día, particularmente la gente que basa su trabajo en el pc. Aunque en cuanto a gamas de monitores, los de gama alta están enfocados al gaming y a la calidad de imagen en 4K, que para trabajar no influiría en ninguno de nuestros objetivos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90" name="Google Shape;20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250" y="1570163"/>
            <a:ext cx="3701400" cy="297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6" name="Google Shape;2096;p38"/>
          <p:cNvSpPr txBox="1"/>
          <p:nvPr/>
        </p:nvSpPr>
        <p:spPr>
          <a:xfrm>
            <a:off x="3001650" y="775375"/>
            <a:ext cx="355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MONITOR GAMA BAJA</a:t>
            </a:r>
            <a:endParaRPr b="1" sz="2300"/>
          </a:p>
        </p:txBody>
      </p:sp>
      <p:pic>
        <p:nvPicPr>
          <p:cNvPr id="2097" name="Google Shape;20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450" y="1359100"/>
            <a:ext cx="40481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38"/>
          <p:cNvSpPr txBox="1"/>
          <p:nvPr/>
        </p:nvSpPr>
        <p:spPr>
          <a:xfrm>
            <a:off x="3796200" y="4590775"/>
            <a:ext cx="19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PRECHEN 19”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4" name="Google Shape;2104;p39"/>
          <p:cNvSpPr txBox="1"/>
          <p:nvPr/>
        </p:nvSpPr>
        <p:spPr>
          <a:xfrm>
            <a:off x="2851350" y="637150"/>
            <a:ext cx="37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MONITOR GAMA MEDIA</a:t>
            </a:r>
            <a:endParaRPr b="1" sz="2300"/>
          </a:p>
        </p:txBody>
      </p:sp>
      <p:pic>
        <p:nvPicPr>
          <p:cNvPr id="2105" name="Google Shape;21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475" y="1305325"/>
            <a:ext cx="3578551" cy="27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39"/>
          <p:cNvSpPr txBox="1"/>
          <p:nvPr/>
        </p:nvSpPr>
        <p:spPr>
          <a:xfrm>
            <a:off x="3554400" y="4383500"/>
            <a:ext cx="3239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F1111"/>
                </a:solidFill>
              </a:rPr>
              <a:t>LG UtraGear 24GN600-B</a:t>
            </a:r>
            <a:endParaRPr sz="1300">
              <a:solidFill>
                <a:srgbClr val="0F111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4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2" name="Google Shape;2112;p40"/>
          <p:cNvSpPr txBox="1"/>
          <p:nvPr/>
        </p:nvSpPr>
        <p:spPr>
          <a:xfrm>
            <a:off x="2702250" y="522025"/>
            <a:ext cx="50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erriweather"/>
                <a:ea typeface="Merriweather"/>
                <a:cs typeface="Merriweather"/>
                <a:sym typeface="Merriweather"/>
              </a:rPr>
              <a:t>MONITOR GAMA ALTA</a:t>
            </a:r>
            <a:endParaRPr b="1"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13" name="Google Shape;21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350" y="1598225"/>
            <a:ext cx="3210074" cy="21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40"/>
          <p:cNvSpPr txBox="1"/>
          <p:nvPr/>
        </p:nvSpPr>
        <p:spPr>
          <a:xfrm>
            <a:off x="2932575" y="3968950"/>
            <a:ext cx="3500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1111"/>
                </a:solidFill>
              </a:rPr>
              <a:t>ASUS ROG Strix XG43UQ</a:t>
            </a:r>
            <a:endParaRPr>
              <a:solidFill>
                <a:srgbClr val="0F111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4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0" name="Google Shape;2120;p41"/>
          <p:cNvSpPr txBox="1"/>
          <p:nvPr/>
        </p:nvSpPr>
        <p:spPr>
          <a:xfrm>
            <a:off x="0" y="6956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BIBLIOGRAFÍA</a:t>
            </a:r>
            <a:endParaRPr sz="2800"/>
          </a:p>
        </p:txBody>
      </p:sp>
      <p:sp>
        <p:nvSpPr>
          <p:cNvPr id="2121" name="Google Shape;2121;p41"/>
          <p:cNvSpPr txBox="1"/>
          <p:nvPr/>
        </p:nvSpPr>
        <p:spPr>
          <a:xfrm>
            <a:off x="2079600" y="2353425"/>
            <a:ext cx="4647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1-PCCOMPONENTES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https://www.pccomponentes.com/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2-AMAZON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https://www.amazon.es/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3-WIKIPEDIA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https://es.wikipedia.org/wiki/Wikipedia:Portada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4" name="Google Shape;1904;p15"/>
          <p:cNvSpPr txBox="1"/>
          <p:nvPr/>
        </p:nvSpPr>
        <p:spPr>
          <a:xfrm>
            <a:off x="0" y="206425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1-USB 3.0, 3.1, 4.0</a:t>
            </a:r>
            <a:endParaRPr b="1"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4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7" name="Google Shape;2127;p42"/>
          <p:cNvSpPr txBox="1"/>
          <p:nvPr/>
        </p:nvSpPr>
        <p:spPr>
          <a:xfrm>
            <a:off x="2657000" y="1179300"/>
            <a:ext cx="674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Merriweather"/>
                <a:ea typeface="Merriweather"/>
                <a:cs typeface="Merriweather"/>
                <a:sym typeface="Merriweather"/>
              </a:rPr>
              <a:t>FIN DEL TRABAJO</a:t>
            </a:r>
            <a:endParaRPr b="1"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6"/>
          <p:cNvSpPr txBox="1"/>
          <p:nvPr>
            <p:ph idx="4294967295" type="subTitle"/>
          </p:nvPr>
        </p:nvSpPr>
        <p:spPr>
          <a:xfrm>
            <a:off x="1715250" y="452113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USB 3.0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16"/>
          <p:cNvSpPr txBox="1"/>
          <p:nvPr>
            <p:ph idx="4294967295" type="body"/>
          </p:nvPr>
        </p:nvSpPr>
        <p:spPr>
          <a:xfrm>
            <a:off x="1610450" y="2132575"/>
            <a:ext cx="31542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USB 3.0 es la tercera versión importante de USB estándar para la conectividad informática.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USB 3.0 tiene una velocidad teórica de transmisión de hasta 4,8 Gbit/s o 600MB/s, que es diez veces más rápido que USB 2.0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USB 3.0 cuenta con nueve conectores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2" name="Google Shape;19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750" y="1825625"/>
            <a:ext cx="2381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7"/>
          <p:cNvSpPr txBox="1"/>
          <p:nvPr>
            <p:ph idx="4294967295" type="subTitle"/>
          </p:nvPr>
        </p:nvSpPr>
        <p:spPr>
          <a:xfrm>
            <a:off x="1715250" y="452113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USB 3.1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7"/>
          <p:cNvSpPr txBox="1"/>
          <p:nvPr>
            <p:ph idx="4294967295" type="body"/>
          </p:nvPr>
        </p:nvSpPr>
        <p:spPr>
          <a:xfrm>
            <a:off x="1352475" y="2229300"/>
            <a:ext cx="31542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Se le denomina de velocidad superalta+ o SuperSpeed, y duplica la velocidad de su predecesor, con una tasa de transferencia de hasta 10 Gbit/s (1,25 GB/s)</a:t>
            </a:r>
            <a:endParaRPr sz="12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Cuenta con nueve conectores</a:t>
            </a:r>
            <a:endParaRPr sz="12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1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0" name="Google Shape;19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975" y="1663413"/>
            <a:ext cx="4074550" cy="270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8"/>
          <p:cNvSpPr txBox="1"/>
          <p:nvPr>
            <p:ph idx="4294967295" type="subTitle"/>
          </p:nvPr>
        </p:nvSpPr>
        <p:spPr>
          <a:xfrm>
            <a:off x="1715250" y="452113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USB 4.0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8"/>
          <p:cNvSpPr txBox="1"/>
          <p:nvPr>
            <p:ph idx="4294967295" type="body"/>
          </p:nvPr>
        </p:nvSpPr>
        <p:spPr>
          <a:xfrm>
            <a:off x="1352475" y="2229300"/>
            <a:ext cx="31542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Utiliza el conector tipo C y posee una velocidad de transferencia de hasta 40 Gbits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8" name="Google Shape;19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75" y="1905288"/>
            <a:ext cx="42862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4" name="Google Shape;1934;p19"/>
          <p:cNvSpPr txBox="1"/>
          <p:nvPr/>
        </p:nvSpPr>
        <p:spPr>
          <a:xfrm>
            <a:off x="2643875" y="1369850"/>
            <a:ext cx="410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2-HDMI,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DISPLAY PORT,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MONITORES DE ALTA DEFINICIÓN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0" name="Google Shape;1940;p20"/>
          <p:cNvSpPr txBox="1"/>
          <p:nvPr/>
        </p:nvSpPr>
        <p:spPr>
          <a:xfrm>
            <a:off x="1040025" y="1797050"/>
            <a:ext cx="3254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HDMI por sus siglas High-Definition Multimedia Interface o Interfaz Multimedia de Alta Definición en español, es una norma de vídeo que posee una interfaz a través de un cable que recibe el mismo nombre, cable HDMI, y que permite conectar dispositivos de entrada con los de salida integrando en el mismo cable vídeo de alta definición y audio HD de hasta 8 canales, toda la información de vídeo y audio se envía sin compresión. El HDMI fue creado por grandes de la industria tanto de electrodomésticos de consumo como de cine y TV.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20"/>
          <p:cNvSpPr txBox="1"/>
          <p:nvPr/>
        </p:nvSpPr>
        <p:spPr>
          <a:xfrm>
            <a:off x="0" y="6509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02124"/>
                </a:solidFill>
              </a:rPr>
              <a:t>HDMI</a:t>
            </a:r>
            <a:endParaRPr sz="3600">
              <a:solidFill>
                <a:srgbClr val="202124"/>
              </a:solidFill>
            </a:endParaRPr>
          </a:p>
        </p:txBody>
      </p:sp>
      <p:pic>
        <p:nvPicPr>
          <p:cNvPr id="1942" name="Google Shape;19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850" y="215600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8" name="Google Shape;1948;p21"/>
          <p:cNvSpPr txBox="1"/>
          <p:nvPr/>
        </p:nvSpPr>
        <p:spPr>
          <a:xfrm>
            <a:off x="1114025" y="2004275"/>
            <a:ext cx="3254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Se le conoce como DisplayPort a cuatro cosas distintas e interrelacionadas entre sí: una interfaz de envío de datos en la tarjeta gráfica, otra interfaz de salida de recepción de datos en el monitor, un tipo de cable por donde estos se transmiten y un protocolo que indica cómo se han de comunicar ambos extremos</a:t>
            </a:r>
            <a:endParaRPr/>
          </a:p>
        </p:txBody>
      </p:sp>
      <p:sp>
        <p:nvSpPr>
          <p:cNvPr id="1949" name="Google Shape;1949;p21"/>
          <p:cNvSpPr txBox="1"/>
          <p:nvPr/>
        </p:nvSpPr>
        <p:spPr>
          <a:xfrm>
            <a:off x="0" y="4090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	</a:t>
            </a:r>
            <a:r>
              <a:rPr lang="en" sz="3600"/>
              <a:t>DISPLAY PORT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1950" name="Google Shape;19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725" y="1745600"/>
            <a:ext cx="2419075" cy="24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